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88;&#1077;&#1096;.%20&#8470;%20146%20&#1086;&#1090;%2013.12.16&#1075;.%20&#1073;&#1102;&#1076;&#1078;&#1077;&#1090;%20&#1085;&#1072;%202017%20&#1075;&#1086;&#1076;\&#1055;&#1088;&#1080;&#1083;&#1086;&#1078;&#1077;&#1085;&#1080;&#1077;%207%20-%20&#1044;&#1086;&#1093;&#1086;&#1076;&#1099;-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88;&#1077;&#1096;.%20&#8470;%20146%20&#1086;&#1090;%2013.12.16&#1075;.%20&#1073;&#1102;&#1076;&#1078;&#1077;&#1090;%20&#1085;&#1072;%202017%20&#1075;&#1086;&#1076;\&#1055;&#1088;&#1080;&#1083;&#1086;&#1078;&#1077;&#1085;&#1080;&#1077;%207%20-%20&#1044;&#1086;&#1093;&#1086;&#1076;&#1099;-201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88;&#1077;&#1096;.%20&#8470;%20146%20&#1086;&#1090;%2013.12.16&#1075;.%20&#1073;&#1102;&#1076;&#1078;&#1077;&#1090;%20&#1085;&#1072;%202017%20&#1075;&#1086;&#1076;\&#1055;&#1088;&#1080;&#1083;&#1086;&#1078;&#1077;&#1085;&#1080;&#1077;%2010%20-%20&#1056;,%20&#1055;&#1088;,%20&#1062;&#1089;&#1090;%20&#1080;%20&#1042;&#1056;%20-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baseline="0" dirty="0">
                <a:effectLst/>
              </a:rPr>
              <a:t>Структура собственных (налоговых и неналоговых) доходов на 2017 год</a:t>
            </a:r>
            <a:endParaRPr lang="ru-RU" sz="20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Лист1!$B$15:$B$35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Лист1!$C$15:$C$35</c:f>
              <c:numCache>
                <c:formatCode>#,##0.00</c:formatCode>
                <c:ptCount val="10"/>
                <c:pt idx="0">
                  <c:v>160486</c:v>
                </c:pt>
                <c:pt idx="1">
                  <c:v>16300</c:v>
                </c:pt>
                <c:pt idx="2">
                  <c:v>11498</c:v>
                </c:pt>
                <c:pt idx="3">
                  <c:v>4600</c:v>
                </c:pt>
                <c:pt idx="4">
                  <c:v>38163</c:v>
                </c:pt>
                <c:pt idx="5">
                  <c:v>1042</c:v>
                </c:pt>
                <c:pt idx="6">
                  <c:v>306</c:v>
                </c:pt>
                <c:pt idx="7">
                  <c:v>22393.1</c:v>
                </c:pt>
                <c:pt idx="8">
                  <c:v>1700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6818604196216"/>
          <c:y val="0.15052371797603631"/>
          <c:w val="0.33671504377170247"/>
          <c:h val="0.80098497425901505"/>
        </c:manualLayout>
      </c:layout>
      <c:overlay val="0"/>
    </c:legend>
    <c:plotVisOnly val="1"/>
    <c:dispBlanksAs val="gap"/>
    <c:showDLblsOverMax val="0"/>
  </c:chart>
  <c:spPr>
    <a:gradFill flip="none" rotWithShape="1"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  <a:tileRect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>
                <a:effectLst/>
              </a:rPr>
              <a:t>Структура доходов бюджета Михайловского муниципального района</a:t>
            </a:r>
            <a:r>
              <a:rPr lang="en-US" sz="2400" b="1" i="0" baseline="0">
                <a:effectLst/>
              </a:rPr>
              <a:t> </a:t>
            </a:r>
            <a:r>
              <a:rPr lang="ru-RU" sz="2400" b="1" i="0" baseline="0">
                <a:effectLst/>
              </a:rPr>
              <a:t>на 2017 год</a:t>
            </a:r>
            <a:endParaRPr lang="ru-RU" sz="2400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Лист1!$B$69:$B$71</c:f>
              <c:strCache>
                <c:ptCount val="3"/>
                <c:pt idx="0">
                  <c:v>НАЛОГОВЫЕДОХОДЫ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Лист1!$C$69:$C$71</c:f>
              <c:numCache>
                <c:formatCode>#,##0.00</c:formatCode>
                <c:ptCount val="3"/>
                <c:pt idx="0">
                  <c:v>192884</c:v>
                </c:pt>
                <c:pt idx="1">
                  <c:v>63604.1</c:v>
                </c:pt>
                <c:pt idx="2">
                  <c:v>333886.31000000006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16200000" scaled="1"/>
      <a:tileRect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1800" b="1" i="0" baseline="0">
                <a:effectLst/>
              </a:rPr>
              <a:t>Расходы бюджета Михайловского муниципального района на 2017 год</a:t>
            </a:r>
            <a:endParaRPr lang="ru-RU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БЮДЖЕТА'!$A$13:$A$464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БЮДЖЕТА'!$F$13:$F$464</c:f>
              <c:numCache>
                <c:formatCode>#,##0.00</c:formatCode>
                <c:ptCount val="12"/>
                <c:pt idx="0" formatCode="#,##0.000">
                  <c:v>62625.100000000006</c:v>
                </c:pt>
                <c:pt idx="1">
                  <c:v>1624</c:v>
                </c:pt>
                <c:pt idx="2">
                  <c:v>50</c:v>
                </c:pt>
                <c:pt idx="3" formatCode="#,##0.000">
                  <c:v>22229.279999999999</c:v>
                </c:pt>
                <c:pt idx="4" formatCode="#,##0.000">
                  <c:v>12656.03</c:v>
                </c:pt>
                <c:pt idx="5">
                  <c:v>444566.69999999995</c:v>
                </c:pt>
                <c:pt idx="6">
                  <c:v>23520</c:v>
                </c:pt>
                <c:pt idx="7">
                  <c:v>5459.3</c:v>
                </c:pt>
                <c:pt idx="8">
                  <c:v>150</c:v>
                </c:pt>
                <c:pt idx="9">
                  <c:v>2500</c:v>
                </c:pt>
                <c:pt idx="10">
                  <c:v>100</c:v>
                </c:pt>
                <c:pt idx="11">
                  <c:v>20294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879093511312944"/>
          <c:y val="0.10711542696954858"/>
          <c:w val="0.3716654966819819"/>
          <c:h val="0.8755410588522845"/>
        </c:manualLayout>
      </c:layout>
      <c:overlay val="0"/>
    </c:legend>
    <c:plotVisOnly val="1"/>
    <c:dispBlanksAs val="gap"/>
    <c:showDLblsOverMax val="0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16200000" scaled="0"/>
    </a:gra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912CA5-61E5-4476-ADFF-B7BECE68471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977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60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912072"/>
              </p:ext>
            </p:extLst>
          </p:nvPr>
        </p:nvGraphicFramePr>
        <p:xfrm>
          <a:off x="323528" y="1340769"/>
          <a:ext cx="8280920" cy="5007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233"/>
                <a:gridCol w="1250231"/>
                <a:gridCol w="1103034"/>
                <a:gridCol w="985198"/>
                <a:gridCol w="1008112"/>
                <a:gridCol w="1008112"/>
              </a:tblGrid>
              <a:tr h="690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к 2017 (%)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2018 г.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2019 г.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2020 г.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616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260 956,31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98,29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256 488,10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256 488,10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256 488,10</a:t>
                      </a:r>
                    </a:p>
                  </a:txBody>
                  <a:tcPr marL="9525" marR="9525" marT="9525" marB="0" anchor="b"/>
                </a:tc>
              </a:tr>
              <a:tr h="1795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164 857,80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97,35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160 486,00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160 486,00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160 486,00</a:t>
                      </a:r>
                    </a:p>
                  </a:txBody>
                  <a:tcPr marL="9525" marR="9525" marT="9525" marB="0" anchor="b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16 092,95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101,28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16 300,00</a:t>
                      </a:r>
                    </a:p>
                  </a:txBody>
                  <a:tcPr marL="9525" marR="9525" marT="9525" marB="0" anchor="b"/>
                </a:tc>
              </a:tr>
              <a:tr h="172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10 847,02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102,40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11 498,00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11 498,00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11 498,00</a:t>
                      </a:r>
                    </a:p>
                  </a:txBody>
                  <a:tcPr marL="9525" marR="9525" marT="9525" marB="0" anchor="b"/>
                </a:tc>
              </a:tr>
              <a:tr h="2071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3 779,84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106,00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4 600,00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4 600,00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4 600,00</a:t>
                      </a:r>
                    </a:p>
                  </a:txBody>
                  <a:tcPr marL="9525" marR="9525" marT="9525" marB="0" anchor="b"/>
                </a:tc>
              </a:tr>
              <a:tr h="6975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35 996,57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99,94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38 163,00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38 163,00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38 163,00</a:t>
                      </a:r>
                    </a:p>
                  </a:txBody>
                  <a:tcPr marL="9525" marR="9525" marT="9525" marB="0" anchor="b"/>
                </a:tc>
              </a:tr>
              <a:tr h="3660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2 373,97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1 042,00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1 042,00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1 042,00</a:t>
                      </a:r>
                    </a:p>
                  </a:txBody>
                  <a:tcPr marL="9525" marR="9525" marT="9525" marB="0" anchor="b"/>
                </a:tc>
              </a:tr>
              <a:tr h="5248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529,92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306,00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306,00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306,00</a:t>
                      </a:r>
                    </a:p>
                  </a:txBody>
                  <a:tcPr marL="9525" marR="9525" marT="9525" marB="0" anchor="b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24 724,66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,56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22 393,10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22 393,10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22 393,10</a:t>
                      </a:r>
                    </a:p>
                  </a:txBody>
                  <a:tcPr marL="9525" marR="9525" marT="9525" marB="0" anchor="b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1 741,55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97,61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1 700,00</a:t>
                      </a:r>
                    </a:p>
                  </a:txBody>
                  <a:tcPr marL="9525" marR="9525" marT="9525" marB="0" anchor="b"/>
                </a:tc>
              </a:tr>
              <a:tr h="1864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12,02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-  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Поступление собственных доходов в бюджет Михайловского муниципального района (тыс. руб.)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405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14442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93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8282" y="-111816"/>
          <a:ext cx="9127435" cy="7081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12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6417734" cy="939801"/>
          </a:xfrm>
        </p:spPr>
        <p:txBody>
          <a:bodyPr/>
          <a:lstStyle/>
          <a:p>
            <a:r>
              <a:rPr lang="ru-RU" dirty="0" smtClean="0"/>
              <a:t>Расходы на </a:t>
            </a:r>
            <a:r>
              <a:rPr lang="ru-RU" dirty="0" smtClean="0"/>
              <a:t>201</a:t>
            </a:r>
            <a:r>
              <a:rPr lang="en-US" dirty="0" smtClean="0"/>
              <a:t>6</a:t>
            </a:r>
            <a:r>
              <a:rPr lang="ru-RU" dirty="0" smtClean="0"/>
              <a:t>-20</a:t>
            </a:r>
            <a:r>
              <a:rPr lang="en-US" dirty="0" smtClean="0"/>
              <a:t>19</a:t>
            </a:r>
            <a:r>
              <a:rPr lang="ru-RU" dirty="0" smtClean="0"/>
              <a:t> </a:t>
            </a:r>
            <a:r>
              <a:rPr lang="ru-RU" dirty="0" smtClean="0"/>
              <a:t>годы в разрезе  отраслевой структуры  (тыс. руб.)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45876"/>
              </p:ext>
            </p:extLst>
          </p:nvPr>
        </p:nvGraphicFramePr>
        <p:xfrm>
          <a:off x="251519" y="1703388"/>
          <a:ext cx="8640961" cy="5037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1035"/>
                <a:gridCol w="1037909"/>
                <a:gridCol w="1065222"/>
                <a:gridCol w="819401"/>
                <a:gridCol w="747394"/>
              </a:tblGrid>
              <a:tr h="409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Исполнение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000" b="1" u="none" strike="noStrike" dirty="0" smtClean="0">
                          <a:effectLst/>
                        </a:rPr>
                        <a:t>6</a:t>
                      </a:r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План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000" b="1" u="none" strike="noStrike" dirty="0" smtClean="0">
                          <a:effectLst/>
                        </a:rPr>
                        <a:t>7</a:t>
                      </a:r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000" b="1" u="none" strike="noStrike" dirty="0" smtClean="0">
                          <a:effectLst/>
                        </a:rPr>
                        <a:t>8</a:t>
                      </a:r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</a:t>
                      </a:r>
                      <a:r>
                        <a:rPr lang="en-US" sz="1000" b="1" u="none" strike="noStrike" dirty="0" smtClean="0">
                          <a:effectLst/>
                        </a:rPr>
                        <a:t>19</a:t>
                      </a:r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ОБЩЕГОСУДАРСТВЕННЫЕ ВОПРОСЫ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68 441,076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62 625,100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62 871,600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65 733,100</a:t>
                      </a:r>
                    </a:p>
                  </a:txBody>
                  <a:tcPr marL="9525" marR="9525" marT="9525" marB="0" anchor="ctr"/>
                </a:tc>
              </a:tr>
              <a:tr h="2152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НАЦИОНАЛЬНАЯ ОБОРОНА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1 624,00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1 624,00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1 624,00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1 624,00</a:t>
                      </a:r>
                    </a:p>
                  </a:txBody>
                  <a:tcPr marL="9525" marR="9525" marT="9525" marB="0" anchor="ctr"/>
                </a:tc>
              </a:tr>
              <a:tr h="4406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НАЦИОНАЛЬНАЯ ЭКОНОМИКА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23 410,329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22 229,280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23 829,280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21 879,280</a:t>
                      </a:r>
                    </a:p>
                  </a:txBody>
                  <a:tcPr marL="9525" marR="9525" marT="9525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4 095,422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12 656,030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5 203,030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3 550,730</a:t>
                      </a:r>
                    </a:p>
                  </a:txBody>
                  <a:tcPr marL="9525" marR="9525" marT="9525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ОБРАЗОВАНИЕ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461 150,76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444 566,70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445 589,50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448 112,30</a:t>
                      </a:r>
                    </a:p>
                  </a:txBody>
                  <a:tcPr marL="9525" marR="9525" marT="9525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КУЛЬТУРА И КИНЕМАТОГРАФИЯ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20 938,593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23 520,00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18 420,00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18 300,00</a:t>
                      </a:r>
                    </a:p>
                  </a:txBody>
                  <a:tcPr marL="9525" marR="9525" marT="9525" marB="0" anchor="ctr"/>
                </a:tc>
              </a:tr>
              <a:tr h="2398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СОЦИАЛЬНАЯ ПОЛИТИКА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13 077,282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5 459,30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4 179,00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4 149,00</a:t>
                      </a:r>
                    </a:p>
                  </a:txBody>
                  <a:tcPr marL="9525" marR="9525" marT="9525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ФИЗИЧЕСКАЯ КУЛЬТУРА И СПОРТ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СРЕДСТВА МАССОВОЙ ИНФОРМАЦИИ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2 500,00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2 500,00</a:t>
                      </a:r>
                    </a:p>
                  </a:txBody>
                  <a:tcPr marL="9525" marR="9525" marT="9525" marB="0" anchor="ctr"/>
                </a:tc>
              </a:tr>
              <a:tr h="4304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655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20 178,00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20 294,00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/>
                        </a:rPr>
                        <a:t>20 294,00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20 294,00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0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6417734" cy="93980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ОСНОВНЫЕ ХАРАКТЕРИСТИКИ РАЙОННОГО БЮДЖЕТА , ОТРАЖЕННЫЕ В ПРОЕКТЕ РЕШЕНИЯ ДУМЫ МИХАЙЛОВСКОГО МУНИЦИПАЛЬНОГО РАЙОНА" О РАЙОННОМ БЮДЖЕТЕ НА 2018 ГОД И ПЛАНОВЫЙ ПЕРИОД  </a:t>
            </a:r>
            <a:r>
              <a:rPr lang="ru-RU" dirty="0" smtClean="0"/>
              <a:t>201</a:t>
            </a:r>
            <a:r>
              <a:rPr lang="en-US" dirty="0" smtClean="0"/>
              <a:t>7</a:t>
            </a:r>
            <a:r>
              <a:rPr lang="ru-RU" dirty="0" smtClean="0"/>
              <a:t>-20</a:t>
            </a:r>
            <a:r>
              <a:rPr lang="en-US" dirty="0" smtClean="0"/>
              <a:t>19</a:t>
            </a:r>
            <a:r>
              <a:rPr lang="ru-RU" dirty="0" smtClean="0"/>
              <a:t> </a:t>
            </a:r>
            <a:r>
              <a:rPr lang="ru-RU" dirty="0"/>
              <a:t>ГОДОВ"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21386"/>
              </p:ext>
            </p:extLst>
          </p:nvPr>
        </p:nvGraphicFramePr>
        <p:xfrm>
          <a:off x="251521" y="1844822"/>
          <a:ext cx="8568953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673"/>
                <a:gridCol w="671357"/>
                <a:gridCol w="4223443"/>
                <a:gridCol w="1086377"/>
                <a:gridCol w="976519"/>
                <a:gridCol w="1098584"/>
              </a:tblGrid>
              <a:tr h="225373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тыс.руб.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</a:tr>
              <a:tr h="9160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показателей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Проект районного бюджета на 2017 год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Плановый период 2018-2019 годов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3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2018 год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2019 год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25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4689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ДОХОДЫ</a:t>
                      </a:r>
                      <a:endParaRPr lang="ru-RU" sz="1100" b="1" i="1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СОБСТВЕННЫЕ ДОХОДЫ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248 395,00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245 661,00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247 293,00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562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БЕЗВОЗМЕЗДНЫЕ ПОСТУПЛЕНИЯ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333 744,41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333 799,41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333 799,41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562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 т.ч. 1. Субвенции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333 744,41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333 799,41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333 799,41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1058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2. Межбюджетные трансферты, передаваемые бюджетам муниципальных районов на создание и развитие сети многофункциональных центров предоставления государственных и муниципальных услуг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25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ДОХОДЫ - ВСЕГО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582 139,41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579 460,41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581 092,41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4689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РАСХОДЫ</a:t>
                      </a:r>
                      <a:endParaRPr lang="ru-RU" sz="1100" b="1" i="1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ВСЕГО РАСХОДОВ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587 539,41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584 860,41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586 492,41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54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Дефицит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-5 400,00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-5 400,00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-5 400,00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00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388</TotalTime>
  <Words>537</Words>
  <Application>Microsoft Office PowerPoint</Application>
  <PresentationFormat>Экран (4:3)</PresentationFormat>
  <Paragraphs>201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Поступление собственных доходов в бюджет Михайловского муниципального района (тыс. руб.)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12</cp:revision>
  <dcterms:created xsi:type="dcterms:W3CDTF">2018-04-12T00:03:36Z</dcterms:created>
  <dcterms:modified xsi:type="dcterms:W3CDTF">2018-04-16T03:21:01Z</dcterms:modified>
</cp:coreProperties>
</file>